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84" r:id="rId2"/>
    <p:sldId id="285" r:id="rId3"/>
    <p:sldId id="332" r:id="rId4"/>
    <p:sldId id="334" r:id="rId5"/>
    <p:sldId id="333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3" r:id="rId14"/>
    <p:sldId id="344" r:id="rId15"/>
    <p:sldId id="345" r:id="rId16"/>
    <p:sldId id="342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5" r:id="rId25"/>
    <p:sldId id="356" r:id="rId26"/>
    <p:sldId id="357" r:id="rId27"/>
    <p:sldId id="353" r:id="rId28"/>
    <p:sldId id="354" r:id="rId29"/>
    <p:sldId id="358" r:id="rId30"/>
    <p:sldId id="366" r:id="rId31"/>
    <p:sldId id="360" r:id="rId32"/>
    <p:sldId id="362" r:id="rId33"/>
    <p:sldId id="359" r:id="rId34"/>
    <p:sldId id="361" r:id="rId35"/>
    <p:sldId id="363" r:id="rId36"/>
    <p:sldId id="364" r:id="rId37"/>
    <p:sldId id="368" r:id="rId38"/>
    <p:sldId id="369" r:id="rId39"/>
    <p:sldId id="365" r:id="rId40"/>
    <p:sldId id="367" r:id="rId41"/>
    <p:sldId id="376" r:id="rId42"/>
    <p:sldId id="370" r:id="rId43"/>
    <p:sldId id="371" r:id="rId44"/>
    <p:sldId id="372" r:id="rId45"/>
    <p:sldId id="373" r:id="rId46"/>
    <p:sldId id="374" r:id="rId47"/>
    <p:sldId id="375" r:id="rId48"/>
    <p:sldId id="377" r:id="rId49"/>
    <p:sldId id="378" r:id="rId50"/>
    <p:sldId id="379" r:id="rId51"/>
    <p:sldId id="380" r:id="rId52"/>
    <p:sldId id="386" r:id="rId53"/>
    <p:sldId id="381" r:id="rId54"/>
    <p:sldId id="382" r:id="rId55"/>
    <p:sldId id="383" r:id="rId56"/>
    <p:sldId id="384" r:id="rId57"/>
    <p:sldId id="385" r:id="rId58"/>
    <p:sldId id="387" r:id="rId59"/>
    <p:sldId id="388" r:id="rId60"/>
    <p:sldId id="389" r:id="rId61"/>
    <p:sldId id="390" r:id="rId62"/>
    <p:sldId id="392" r:id="rId63"/>
    <p:sldId id="391" r:id="rId64"/>
    <p:sldId id="286" r:id="rId65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Arial Unicode MS" panose="020B0604020202020204" pitchFamily="50" charset="-127"/>
      <p:regular r:id="rId68"/>
    </p:embeddedFont>
    <p:embeddedFont>
      <p:font typeface="나눔명조" panose="020B0600000101010101" charset="-127"/>
      <p:regular r:id="rId69"/>
      <p:bold r:id="rId70"/>
    </p:embeddedFont>
    <p:embeddedFont>
      <p:font typeface="맑은 고딕" panose="020B0503020000020004" pitchFamily="50" charset="-127"/>
      <p:regular r:id="rId71"/>
      <p:bold r:id="rId72"/>
    </p:embeddedFont>
    <p:embeddedFont>
      <p:font typeface="나눔고딕" panose="020B0600000101010101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2929"/>
    <a:srgbClr val="9C2424"/>
    <a:srgbClr val="F78C81"/>
    <a:srgbClr val="9F2B2B"/>
    <a:srgbClr val="EE5C58"/>
    <a:srgbClr val="909AAE"/>
    <a:srgbClr val="6C7994"/>
    <a:srgbClr val="B92525"/>
    <a:srgbClr val="E82C2E"/>
    <a:srgbClr val="B1A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109" d="100"/>
          <a:sy n="109" d="100"/>
        </p:scale>
        <p:origin x="180" y="96"/>
      </p:cViewPr>
      <p:guideLst>
        <p:guide orient="horz" pos="2840"/>
        <p:guide orient="horz" pos="482"/>
        <p:guide pos="3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85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81191" y="332656"/>
            <a:ext cx="739281" cy="288032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6660232" y="6381908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7544" y="286072"/>
            <a:ext cx="8229600" cy="1143000"/>
          </a:xfrm>
        </p:spPr>
        <p:txBody>
          <a:bodyPr>
            <a:normAutofit/>
          </a:bodyPr>
          <a:lstStyle>
            <a:lvl1pPr algn="l">
              <a:defRPr sz="4000" spc="-1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323528" y="332657"/>
            <a:ext cx="8496944" cy="10081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23528" y="6345352"/>
            <a:ext cx="646799" cy="252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380312" y="645333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63F9F94-0DD2-4D1A-94AC-D2F8E17589FC}" type="slidenum">
              <a:rPr lang="en-US" altLang="ko-KR" sz="800" spc="-3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‹#›</a:t>
            </a:fld>
            <a:r>
              <a:rPr lang="en-US" altLang="ko-KR" sz="8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/ 12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95536" y="188640"/>
            <a:ext cx="7772400" cy="893961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내용 개체 틀 3"/>
          <p:cNvSpPr>
            <a:spLocks noGrp="1"/>
          </p:cNvSpPr>
          <p:nvPr>
            <p:ph sz="half" idx="2"/>
          </p:nvPr>
        </p:nvSpPr>
        <p:spPr>
          <a:xfrm>
            <a:off x="2476028" y="1493936"/>
            <a:ext cx="4040188" cy="3951288"/>
          </a:xfrm>
        </p:spPr>
        <p:txBody>
          <a:bodyPr>
            <a:normAutofit/>
          </a:bodyPr>
          <a:lstStyle>
            <a:lvl1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2pPr>
            <a:lvl3pPr>
              <a:buFont typeface="Wingdings" pitchFamily="2" charset="2"/>
              <a:buChar char="§"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3pPr>
            <a:lvl4pPr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4pPr>
            <a:lvl5pPr>
              <a:buNone/>
              <a:defRPr sz="1300" b="1" spc="-7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75F0-4FDF-431C-B6B2-41F992E67A7C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2" r:id="rId4"/>
    <p:sldLayoutId id="2147483663" r:id="rId5"/>
    <p:sldLayoutId id="2147483649" r:id="rId6"/>
    <p:sldLayoutId id="214748365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8568952" cy="39604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69776" y="531515"/>
            <a:ext cx="8350696" cy="1470025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  <a:t>CS231n</a:t>
            </a:r>
            <a:b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  <a:t/>
            </a:r>
            <a:b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 err="1" smtClean="0">
                <a:solidFill>
                  <a:schemeClr val="bg1"/>
                </a:solidFill>
                <a:latin typeface="+mj-ea"/>
              </a:rPr>
              <a:t>ConvNets</a:t>
            </a:r>
            <a: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  <a:t> for spatial localization</a:t>
            </a:r>
            <a:b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  <a:t>and object detection</a:t>
            </a:r>
            <a:b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/>
            </a:r>
            <a:br>
              <a:rPr lang="en-US" altLang="ko-KR" sz="4000" spc="-150" dirty="0">
                <a:solidFill>
                  <a:schemeClr val="bg1"/>
                </a:solidFill>
                <a:latin typeface="+mj-ea"/>
              </a:rPr>
            </a:br>
            <a:r>
              <a:rPr lang="en-US" altLang="ko-KR" sz="4000" spc="-150" dirty="0" smtClean="0">
                <a:solidFill>
                  <a:schemeClr val="bg1"/>
                </a:solidFill>
                <a:latin typeface="+mj-ea"/>
              </a:rPr>
              <a:t>Minsik 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Park</a:t>
            </a:r>
            <a:endParaRPr lang="ko-KR" altLang="en-US" sz="4000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as Regression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919"/>
            <a:ext cx="9144000" cy="41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Localizing multiple objects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311"/>
            <a:ext cx="9144000" cy="37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뉴욕대에서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개발한 알고리즘으로 </a:t>
            </a: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classification, localization, detection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대한 </a:t>
            </a:r>
            <a:endParaRPr lang="en-US" altLang="ko-KR" sz="16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통합 프레임워크를 제공하는 것을 목표로 개발</a:t>
            </a:r>
            <a:endParaRPr lang="en-US" altLang="ko-KR" sz="16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년 </a:t>
            </a: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ILSVRC 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대회의 </a:t>
            </a: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분야에서 </a:t>
            </a: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</a:t>
            </a: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classification 4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</a:t>
            </a:r>
            <a:r>
              <a:rPr lang="en-US" altLang="ko-KR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detection 3</a:t>
            </a:r>
            <a:r>
              <a:rPr lang="ko-KR" altLang="en-US" sz="16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996952"/>
            <a:ext cx="4411278" cy="344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6" y="1671603"/>
            <a:ext cx="8172400" cy="46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278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371"/>
            <a:ext cx="9144000" cy="38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773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1x1 convolution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1-layer fully connected neural network</a:t>
            </a:r>
            <a:r>
              <a:rPr lang="ko-KR" altLang="en-US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동일 함</a:t>
            </a:r>
            <a:endParaRPr lang="en-US" altLang="ko-KR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차원 축소를 할 수 있어</a:t>
            </a:r>
            <a:r>
              <a:rPr lang="en-US" altLang="ko-KR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연산량을</a:t>
            </a:r>
            <a:r>
              <a:rPr lang="ko-KR" altLang="en-US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절감</a:t>
            </a:r>
            <a:endParaRPr lang="en-US" altLang="ko-KR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Activation function</a:t>
            </a:r>
            <a:r>
              <a:rPr lang="ko-KR" altLang="en-US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으로 </a:t>
            </a:r>
            <a:r>
              <a:rPr lang="en-US" altLang="ko-KR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Relu</a:t>
            </a:r>
            <a:r>
              <a:rPr lang="ko-KR" altLang="en-US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사용하면</a:t>
            </a:r>
            <a:endParaRPr lang="en-US" altLang="ko-KR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Non-linearity</a:t>
            </a:r>
            <a:r>
              <a:rPr lang="ko-KR" altLang="en-US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얻을 수 있음</a:t>
            </a:r>
            <a:endParaRPr lang="en-US" altLang="ko-KR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http://laonple.blog.me/220692793375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54" y="1844824"/>
            <a:ext cx="5677692" cy="26102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625561"/>
            <a:ext cx="2459472" cy="201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 Model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Accurate Model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56" y="2204864"/>
            <a:ext cx="7135221" cy="1924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8" y="4585446"/>
            <a:ext cx="7192379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15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Training time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Test time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6434875" cy="1841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43941"/>
            <a:ext cx="7151750" cy="21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(classification)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57" y="1752718"/>
            <a:ext cx="7286106" cy="26627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79" y="4152791"/>
            <a:ext cx="6382641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regressor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predictions)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5" y="2622859"/>
            <a:ext cx="8019748" cy="3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9552" y="1340768"/>
            <a:ext cx="666023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as regression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Detection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b="1" spc="-8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 R-CNN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</a:t>
            </a:r>
          </a:p>
          <a:p>
            <a:pPr lvl="2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</a:t>
            </a:r>
            <a:endParaRPr lang="en-US" altLang="ko-KR" b="1" spc="-8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3600" spc="-150" dirty="0">
                <a:solidFill>
                  <a:schemeClr val="bg1"/>
                </a:solidFill>
              </a:rPr>
              <a:t>목차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Sliding Window :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Overfeat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http://laonple.blog.me/220752877630?Redirect=Log&amp;from=postView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36" y="2244051"/>
            <a:ext cx="62103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Object detection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96" y="2184726"/>
            <a:ext cx="4887007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Pedestrian Detection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Dalal</a:t>
            </a:r>
            <a:r>
              <a:rPr lang="en-US" altLang="ko-KR" sz="16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and </a:t>
            </a:r>
            <a:r>
              <a:rPr lang="en-US" altLang="ko-KR" sz="1600" b="1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Triggs</a:t>
            </a:r>
            <a:r>
              <a:rPr lang="en-US" altLang="ko-KR" sz="16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“Histograms of Oriented Gradients for Human Detection”, CVPR 2005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Slide credit: Ross </a:t>
            </a:r>
            <a:r>
              <a:rPr lang="en-US" altLang="ko-KR" sz="1600" b="1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Girshick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Felzenszwalb</a:t>
            </a:r>
            <a:r>
              <a:rPr lang="en-US" altLang="ko-KR" sz="16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et al, “Object Detection with Discriminatively </a:t>
            </a:r>
          </a:p>
          <a:p>
            <a:pPr>
              <a:lnSpc>
                <a:spcPct val="120000"/>
              </a:lnSpc>
            </a:pPr>
            <a:r>
              <a:rPr lang="en-US" altLang="ko-KR" sz="16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Trained Part Based Models”, PAMI 2010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69" y="1843405"/>
            <a:ext cx="5239481" cy="15908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69" y="4014423"/>
            <a:ext cx="5696745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2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Ross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Girshick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http://www.rossgirshick.info/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" y="2956151"/>
            <a:ext cx="3960440" cy="15595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60" y="1137029"/>
            <a:ext cx="5178044" cy="53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Region Proposals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https://arxiv.org/pdf/1312.6229v4.pdf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16832"/>
            <a:ext cx="8911270" cy="39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Region Proposals : Selective Search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http://www.huppelen.nl/publications/selectiveSearchDraft.pdf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591413"/>
            <a:ext cx="3528392" cy="30729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664333"/>
            <a:ext cx="5112568" cy="19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Region Proposals : Selective Search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http://www.huppelen.nl/publications/selectiveSearchDraft.pdf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22" y="2436855"/>
            <a:ext cx="5953956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8" y="1552360"/>
            <a:ext cx="7499365" cy="49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영상 입력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입력 영상으로부터 약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2000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개의 후보 영역 </a:t>
            </a:r>
            <a:r>
              <a:rPr lang="ko-KR" altLang="en-US" sz="16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만듬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(Selective search)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16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Alexnet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224x224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크기의 이미지를 받아들일 수 있으므로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crop/warp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로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224x224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크기의 이미지로 만들고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CNN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인가하여 최종 출력에서 해당 영상을 대표할 수 있는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CNN feature vector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생성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Linear SVM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이용해 해당 영역을 분류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https://arxiv.org/pdf/1311.2524v5.pdf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90" y="2132856"/>
            <a:ext cx="583964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https://arxiv.org/pdf/1311.2524v5.pdf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43" y="1970559"/>
            <a:ext cx="601111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Computer Vision Tasks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8941419" cy="373035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</p:spTree>
    <p:extLst>
      <p:ext uri="{BB962C8B-B14F-4D97-AF65-F5344CB8AC3E}">
        <p14:creationId xmlns:p14="http://schemas.microsoft.com/office/powerpoint/2010/main" val="15535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Mean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average precision(MAP)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88" y="1739101"/>
            <a:ext cx="8373644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https://arxiv.org/pdf/1311.2524v5.pdf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04864"/>
            <a:ext cx="5887272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90" y="2061729"/>
            <a:ext cx="9144000" cy="34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문제점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Warp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나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crop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으로 인해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성능 저하가 발생할 수 있음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2. 2000</a:t>
            </a:r>
            <a:r>
              <a:rPr lang="ko-KR" altLang="en-US" sz="16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여개의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Region proposal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대해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순차적으로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CNN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수행해야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되기 때문에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Run time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긴 문제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3. Region proposal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이나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SVM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튜닝이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GPU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사용에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적합하지 않음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http://www.robots.ox.ac.uk/~tvg/publications/talks/fast-rcnn-slides.pdf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3" y="2036642"/>
            <a:ext cx="5544616" cy="38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552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단점을 개선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2014 ILSVRC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</a:t>
            </a:r>
            <a:r>
              <a:rPr lang="en-US" altLang="ko-KR" sz="16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detection</a:t>
            </a:r>
            <a:r>
              <a:rPr lang="ko-KR" altLang="en-US" sz="1600" b="1" spc="-3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위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classification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위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85274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42" y="2247846"/>
            <a:ext cx="6344535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http://www.robots.ox.ac.uk/~tvg/publications/talks/fast-rcnn-slides.pdf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89" y="2655635"/>
            <a:ext cx="638264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1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http://www.robots.ox.ac.uk/~tvg/publications/talks/fast-rcnn-slides.pdf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4" y="2060848"/>
            <a:ext cx="5525271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33" y="1595831"/>
            <a:ext cx="7704534" cy="47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32110"/>
            <a:ext cx="8496300" cy="3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문제점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Fine-tuning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알고리즘을 적용할 때 앞 단에 있는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convolutional layer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 대해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fine tuning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하지 못하므로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deep network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적용할 </a:t>
            </a:r>
            <a:r>
              <a:rPr lang="ko-KR" altLang="en-US" sz="16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때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정확도가 문제 될 수 있음 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9769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http://www.robots.ox.ac.uk/~tvg/publications/talks/fast-rcnn-slides.pdf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0" y="2180129"/>
            <a:ext cx="5837812" cy="40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Classification + Localization : Task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51" y="6597352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" y="1897726"/>
            <a:ext cx="9119871" cy="37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7352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https://arxiv.org/pdf/1504.08083.pdf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26" y="1950123"/>
            <a:ext cx="4867391" cy="42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1326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2" y="1878993"/>
            <a:ext cx="7068536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1326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37" y="2364042"/>
            <a:ext cx="6087325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1326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79" y="1630386"/>
            <a:ext cx="653506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78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1326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162697"/>
            <a:ext cx="4591365" cy="3068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" y="2153345"/>
            <a:ext cx="4227340" cy="30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2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485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r>
              <a:rPr lang="ko-KR" altLang="en-US" sz="20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학습 시간 감소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R-CNN,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 R-CNN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1326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91" y="2097866"/>
            <a:ext cx="5630061" cy="1562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25" y="4062183"/>
            <a:ext cx="563958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  <a:r>
              <a:rPr lang="ko-KR" altLang="en-US" sz="20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문제점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155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80" y="2252498"/>
            <a:ext cx="5839640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155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97" y="1670036"/>
            <a:ext cx="4889205" cy="45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155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39" y="1877910"/>
            <a:ext cx="463932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R-CNN(RPN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구성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155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37" y="1884958"/>
            <a:ext cx="623974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552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Evaluation metric : Intersection over Union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붉은색 상자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(A1) :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실제 물체의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bounding box (ground truth)</a:t>
            </a:r>
          </a:p>
          <a:p>
            <a:pPr algn="ct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파란색 상자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(A2) : object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detection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결과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bounding box</a:t>
            </a:r>
          </a:p>
          <a:p>
            <a:pPr algn="ctr">
              <a:lnSpc>
                <a:spcPct val="120000"/>
              </a:lnSpc>
            </a:pP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노란색 점선 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: overlapped area</a:t>
            </a:r>
          </a:p>
          <a:p>
            <a:pPr algn="ctr"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A inter :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두 상자의 교집합</a:t>
            </a: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A Union : </a:t>
            </a:r>
            <a:r>
              <a:rPr lang="ko-KR" altLang="en-US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두 상자의 합집합</a:t>
            </a: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(A1+A2-A inter)</a:t>
            </a:r>
          </a:p>
          <a:p>
            <a:pPr algn="ctr"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Intersection over Union(IOU) = A inter / A Union</a:t>
            </a: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51" y="6165304"/>
            <a:ext cx="6137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http://hellbell.tistory.com/entry/MATLAB-%ED%9A%8C%EC%A0%84-%EA%B0%80%EB%8A%A5%ED%95%9C-%EC%82%AC%EA%B0%81%ED%98%95%EB%93%A4%EC%9D%98-%EA%B2%B9%EC%B9%A8-%EA%B3%B5%EA%B0%84intersection-area-%EA%B5%AC%ED%95%98%EA%B8%B0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03" y="2064445"/>
            <a:ext cx="227679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R-CNN(RPN</a:t>
            </a:r>
            <a:r>
              <a:rPr lang="ko-KR" altLang="en-US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구성</a:t>
            </a: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33549"/>
            <a:ext cx="6007477" cy="45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01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</a:t>
            </a: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39163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22" y="1728550"/>
            <a:ext cx="5772956" cy="340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48" y="5384174"/>
            <a:ext cx="5753903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01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 with </a:t>
            </a: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Resnet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39163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69" y="1556792"/>
            <a:ext cx="6173061" cy="23339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79" y="3890743"/>
            <a:ext cx="4215061" cy="26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01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</a:t>
            </a: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39163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http://laonple.blog.me/220776743537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65" y="1684916"/>
            <a:ext cx="8547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301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R-CNN</a:t>
            </a:r>
          </a:p>
          <a:p>
            <a:pPr>
              <a:lnSpc>
                <a:spcPct val="120000"/>
              </a:lnSpc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55576" y="1949932"/>
            <a:ext cx="7578802" cy="4215372"/>
            <a:chOff x="755576" y="1661900"/>
            <a:chExt cx="7578802" cy="4215372"/>
          </a:xfrm>
        </p:grpSpPr>
        <p:sp>
          <p:nvSpPr>
            <p:cNvPr id="10" name="직사각형 9"/>
            <p:cNvSpPr/>
            <p:nvPr/>
          </p:nvSpPr>
          <p:spPr>
            <a:xfrm>
              <a:off x="1065245" y="1661900"/>
              <a:ext cx="648072" cy="31683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5576" y="5046275"/>
              <a:ext cx="1267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Image</a:t>
              </a:r>
              <a:endParaRPr lang="ko-KR" altLang="en-US" sz="2400" dirty="0" smtClean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535660" y="1661900"/>
              <a:ext cx="648072" cy="936104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84588" y="5046275"/>
              <a:ext cx="1550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Regions</a:t>
              </a:r>
              <a:endParaRPr lang="ko-KR" altLang="en-US" sz="2400" dirty="0" smtClean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535660" y="2750404"/>
              <a:ext cx="648072" cy="56768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35660" y="3606116"/>
              <a:ext cx="648072" cy="1224136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63527" y="1805916"/>
              <a:ext cx="648072" cy="648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7533" y="5046274"/>
              <a:ext cx="126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Resize</a:t>
              </a:r>
              <a:endParaRPr lang="ko-KR" altLang="en-US" sz="2400" dirty="0" smtClean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63527" y="2710208"/>
              <a:ext cx="648072" cy="648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7719" y="3894148"/>
              <a:ext cx="648072" cy="6480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57733" y="1877924"/>
              <a:ext cx="1080120" cy="50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457733" y="2782216"/>
              <a:ext cx="1080120" cy="50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76386" y="3966156"/>
              <a:ext cx="1080120" cy="5040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81669" y="5046275"/>
              <a:ext cx="2232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Convolution Features</a:t>
              </a:r>
              <a:endParaRPr lang="ko-KR" altLang="en-US" sz="2400" dirty="0" smtClean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24328" y="1877924"/>
              <a:ext cx="360040" cy="50405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524328" y="2782216"/>
              <a:ext cx="360040" cy="50405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524328" y="3966156"/>
              <a:ext cx="360040" cy="50405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74318" y="5046275"/>
              <a:ext cx="126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Classify</a:t>
              </a:r>
              <a:endParaRPr lang="ko-KR" altLang="en-US" sz="2400" dirty="0" smtClean="0"/>
            </a:p>
          </p:txBody>
        </p:sp>
        <p:cxnSp>
          <p:nvCxnSpPr>
            <p:cNvPr id="31" name="직선 화살표 연결선 30"/>
            <p:cNvCxnSpPr>
              <a:stCxn id="14" idx="3"/>
              <a:endCxn id="19" idx="1"/>
            </p:cNvCxnSpPr>
            <p:nvPr/>
          </p:nvCxnSpPr>
          <p:spPr>
            <a:xfrm>
              <a:off x="3183732" y="2129952"/>
              <a:ext cx="7797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16" idx="3"/>
              <a:endCxn id="21" idx="1"/>
            </p:cNvCxnSpPr>
            <p:nvPr/>
          </p:nvCxnSpPr>
          <p:spPr>
            <a:xfrm>
              <a:off x="3183732" y="3034244"/>
              <a:ext cx="7797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7" idx="3"/>
              <a:endCxn id="22" idx="1"/>
            </p:cNvCxnSpPr>
            <p:nvPr/>
          </p:nvCxnSpPr>
          <p:spPr>
            <a:xfrm>
              <a:off x="3183732" y="4218184"/>
              <a:ext cx="7839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2" idx="3"/>
              <a:endCxn id="25" idx="1"/>
            </p:cNvCxnSpPr>
            <p:nvPr/>
          </p:nvCxnSpPr>
          <p:spPr>
            <a:xfrm>
              <a:off x="4615791" y="4218184"/>
              <a:ext cx="86059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3"/>
              <a:endCxn id="24" idx="1"/>
            </p:cNvCxnSpPr>
            <p:nvPr/>
          </p:nvCxnSpPr>
          <p:spPr>
            <a:xfrm>
              <a:off x="4611599" y="3034244"/>
              <a:ext cx="8461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9" idx="3"/>
              <a:endCxn id="23" idx="1"/>
            </p:cNvCxnSpPr>
            <p:nvPr/>
          </p:nvCxnSpPr>
          <p:spPr>
            <a:xfrm>
              <a:off x="4611599" y="2129952"/>
              <a:ext cx="8461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3" idx="3"/>
              <a:endCxn id="27" idx="1"/>
            </p:cNvCxnSpPr>
            <p:nvPr/>
          </p:nvCxnSpPr>
          <p:spPr>
            <a:xfrm>
              <a:off x="6537853" y="2129952"/>
              <a:ext cx="9864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4" idx="3"/>
              <a:endCxn id="28" idx="1"/>
            </p:cNvCxnSpPr>
            <p:nvPr/>
          </p:nvCxnSpPr>
          <p:spPr>
            <a:xfrm>
              <a:off x="6537853" y="3034244"/>
              <a:ext cx="98647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25" idx="3"/>
              <a:endCxn id="29" idx="1"/>
            </p:cNvCxnSpPr>
            <p:nvPr/>
          </p:nvCxnSpPr>
          <p:spPr>
            <a:xfrm>
              <a:off x="6556506" y="4218184"/>
              <a:ext cx="9678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49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SPPNet</a:t>
            </a: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48039"/>
            <a:ext cx="7813845" cy="421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 R-CNN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00522"/>
            <a:ext cx="675416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2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Faster R-CNN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6" y="1700808"/>
            <a:ext cx="7030431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 : You Only Look Once Detection as Regression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2" y="1829101"/>
            <a:ext cx="727811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 : You Only Look Once Detection as Regression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7352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http://pjreddie.com/media/files/papers/yolo.pdf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54" y="2339641"/>
            <a:ext cx="567769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as Regression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1118"/>
            <a:ext cx="9144000" cy="34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 : You Only Look Once Detection as Regression</a:t>
            </a:r>
          </a:p>
          <a:p>
            <a:pPr algn="r"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6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67155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http://pjreddie.com/media/files/papers/yolo.pdf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4244543" cy="4402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3723" y="2162412"/>
                <a:ext cx="3491880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6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Divide the image into a SXS grid.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altLang="ko-KR" sz="1400" dirty="0" smtClean="0">
                    <a:latin typeface="나눔명조" panose="020B0600000101010101" charset="-127"/>
                    <a:ea typeface="나눔명조" panose="020B0600000101010101" charset="-127"/>
                  </a:rPr>
                  <a:t>If the center of an object fall into a grid cell, it will be the responsible for the object.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ko-KR" sz="1400" spc="-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anose="020B0600000101010101" charset="-127"/>
                  <a:ea typeface="나눔명조" panose="020B0600000101010101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6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anose="020B0600000101010101" charset="-127"/>
                    <a:ea typeface="나눔명조" panose="020B0600000101010101" charset="-127"/>
                  </a:rPr>
                  <a:t>Each grid cell predict: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B bounding boxes                       x, y, w, h, confidence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ko-KR" sz="1400" spc="-3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B confidence scores                     C = </a:t>
                </a:r>
                <a:r>
                  <a:rPr lang="en-US" altLang="ko-KR" sz="1400" spc="-3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Pr</a:t>
                </a: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(</a:t>
                </a:r>
                <a:r>
                  <a:rPr lang="en-US" altLang="ko-KR" sz="1400" spc="-3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Obj</a:t>
                </a: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)*IOU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ko-KR" sz="1400" spc="-3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C conditional class probabilities </a:t>
                </a:r>
                <a:r>
                  <a:rPr lang="en-US" altLang="ko-KR" sz="1400" spc="-3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Pr</a:t>
                </a: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3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</m:ctrlPr>
                      </m:sSubPr>
                      <m:e>
                        <m:r>
                          <a:rPr lang="en-US" altLang="ko-KR" sz="1400" b="0" i="1" spc="-3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𝐶𝑙𝑎𝑠𝑠</m:t>
                        </m:r>
                      </m:e>
                      <m:sub>
                        <m:r>
                          <a:rPr lang="en-US" altLang="ko-KR" sz="1400" b="0" i="1" spc="-3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ko-KR" sz="1400" b="0" i="1" spc="-3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</m:ctrlPr>
                      </m:dPr>
                      <m:e>
                        <m:r>
                          <a:rPr lang="en-US" altLang="ko-KR" sz="1400" b="0" i="1" spc="-3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𝑂𝑏𝑗𝑒𝑐𝑡</m:t>
                        </m:r>
                      </m:e>
                    </m:d>
                  </m:oMath>
                </a14:m>
                <a:endParaRPr lang="en-US" altLang="ko-KR" sz="1400" b="0" spc="-3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ko-KR" sz="1400" spc="-3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Obtain the class-specific confidence score </a:t>
                </a:r>
                <a:r>
                  <a:rPr lang="en-US" altLang="ko-KR" sz="1400" spc="-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Pr(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3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</m:ctrlPr>
                      </m:sSubPr>
                      <m:e>
                        <m:r>
                          <a:rPr lang="en-US" altLang="ko-KR" sz="1400" i="1" spc="-3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𝐶𝑙𝑎𝑠𝑠</m:t>
                        </m:r>
                      </m:e>
                      <m:sub>
                        <m:r>
                          <a:rPr lang="en-US" altLang="ko-KR" sz="1400" i="1" spc="-3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1400" i="1" spc="-3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명조" pitchFamily="18" charset="-127"/>
                      </a:rPr>
                      <m:t>|</m:t>
                    </m:r>
                    <m:r>
                      <a:rPr lang="en-US" altLang="ko-KR" sz="1400" i="1" spc="-3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명조" pitchFamily="18" charset="-127"/>
                      </a:rPr>
                      <m:t>𝑂𝑏𝑗𝑒𝑐𝑡</m:t>
                    </m:r>
                    <m:r>
                      <a:rPr lang="en-US" altLang="ko-KR" sz="1400" i="1" spc="-3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나눔명조" pitchFamily="18" charset="-127"/>
                      </a:rPr>
                      <m:t>)</m:t>
                    </m:r>
                  </m:oMath>
                </a14:m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* </a:t>
                </a:r>
                <a:r>
                  <a:rPr lang="en-US" altLang="ko-KR" sz="1400" spc="-3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Pr</a:t>
                </a:r>
                <a:r>
                  <a:rPr lang="en-US" altLang="ko-KR" sz="1400" spc="-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(</a:t>
                </a:r>
                <a:r>
                  <a:rPr lang="en-US" altLang="ko-KR" sz="1400" spc="-3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Obj</a:t>
                </a:r>
                <a:r>
                  <a:rPr lang="en-US" altLang="ko-KR" sz="1400" spc="-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)*</a:t>
                </a:r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IOU  = </a:t>
                </a:r>
                <a:r>
                  <a:rPr lang="en-US" altLang="ko-KR" sz="1400" spc="-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Pr(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3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</m:ctrlPr>
                      </m:sSubPr>
                      <m:e>
                        <m:r>
                          <a:rPr lang="en-US" altLang="ko-KR" sz="1400" i="1" spc="-3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𝐶𝑙𝑎𝑠𝑠</m:t>
                        </m:r>
                      </m:e>
                      <m:sub>
                        <m:r>
                          <a:rPr lang="en-US" altLang="ko-KR" sz="1400" i="1" spc="-3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명조" pitchFamily="18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spc="-3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) * IOU             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ko-KR" sz="1400" spc="-3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23" y="2162412"/>
                <a:ext cx="3491880" cy="4462760"/>
              </a:xfrm>
              <a:prstGeom prst="rect">
                <a:avLst/>
              </a:prstGeom>
              <a:blipFill rotWithShape="0">
                <a:blip r:embed="rId3"/>
                <a:stretch>
                  <a:fillRect l="-698" t="-410" r="-2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8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 : You Only Look Once Detection as Regression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7352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http://pjreddie.com/media/files/papers/yolo.pdf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8" y="2030296"/>
            <a:ext cx="744006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 : You Only Look Once Detection as Regression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97352"/>
            <a:ext cx="6364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http://pjreddie.com/media/files/papers/yolo.pdf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04" y="1664851"/>
            <a:ext cx="6058211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8606532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YOLO : You Only Look Once Detection as Regression</a:t>
            </a: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6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2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. Detection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453336"/>
            <a:ext cx="6364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https://github.com/sjchoi86/dl_tutorials_10weeks/blob/master/ppts/Week7a%20Image%20detection%20(RCNN%2C%20SPPnet%2C%20FastRCNN%2C%20FasterRCNN).pptx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8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2914" y="1893259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3528" y="332656"/>
            <a:ext cx="4896544" cy="4779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66403" y="4149080"/>
            <a:ext cx="4753669" cy="1244476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spc="-150" dirty="0">
                <a:solidFill>
                  <a:schemeClr val="bg1"/>
                </a:solidFill>
                <a:latin typeface="+mj-ea"/>
              </a:rPr>
              <a:t>감사합니다</a:t>
            </a:r>
            <a:r>
              <a:rPr lang="en-US" altLang="ko-KR" sz="4000" spc="-150" dirty="0">
                <a:solidFill>
                  <a:schemeClr val="bg1"/>
                </a:solidFill>
                <a:latin typeface="+mj-ea"/>
              </a:rPr>
              <a:t>.</a:t>
            </a:r>
            <a:endParaRPr lang="ko-KR" altLang="en-US" sz="4000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as Regression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832"/>
            <a:ext cx="9144000" cy="413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as Regression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190"/>
            <a:ext cx="9144000" cy="42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57956" y="1196752"/>
            <a:ext cx="7958460" cy="315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ko-KR" sz="20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Localization as Regression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l"/>
            </a:pPr>
            <a:endParaRPr lang="en-US" altLang="ko-KR" sz="2000" b="1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>
              <a:lnSpc>
                <a:spcPct val="120000"/>
              </a:lnSpc>
            </a:pPr>
            <a:endParaRPr lang="en-US" altLang="ko-KR" sz="1300" b="1" spc="-3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32657"/>
            <a:ext cx="8496944" cy="6480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제목 5"/>
          <p:cNvSpPr>
            <a:spLocks noGrp="1"/>
          </p:cNvSpPr>
          <p:nvPr>
            <p:ph type="title"/>
          </p:nvPr>
        </p:nvSpPr>
        <p:spPr>
          <a:xfrm>
            <a:off x="357956" y="370756"/>
            <a:ext cx="8390508" cy="97001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3600" spc="-150" dirty="0">
                <a:solidFill>
                  <a:schemeClr val="bg1"/>
                </a:solidFill>
              </a:rPr>
              <a:t>1. 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Localization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51" y="6639163"/>
            <a:ext cx="61373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http://cs231n.stanford.edu/slides/winter1516_lecture8.pdf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971"/>
            <a:ext cx="9144000" cy="49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0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595959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1013</Words>
  <Application>Microsoft Office PowerPoint</Application>
  <PresentationFormat>화면 슬라이드 쇼(4:3)</PresentationFormat>
  <Paragraphs>775</Paragraphs>
  <Slides>64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Arial</vt:lpstr>
      <vt:lpstr>Cambria Math</vt:lpstr>
      <vt:lpstr>Arial Unicode MS</vt:lpstr>
      <vt:lpstr>나눔명조</vt:lpstr>
      <vt:lpstr>맑은 고딕</vt:lpstr>
      <vt:lpstr>나눔고딕</vt:lpstr>
      <vt:lpstr>Wingdings</vt:lpstr>
      <vt:lpstr>Office 테마</vt:lpstr>
      <vt:lpstr>CS231n  ConvNets for spatial localization and object detection  Minsik Park</vt:lpstr>
      <vt:lpstr>목차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1. Localization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2. Detection</vt:lpstr>
      <vt:lpstr>감사합니다.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 나눔명조R, 40pt</dc:title>
  <dc:creator>네이버 한글캠페인</dc:creator>
  <cp:lastModifiedBy>Windows 사용자</cp:lastModifiedBy>
  <cp:revision>90</cp:revision>
  <dcterms:created xsi:type="dcterms:W3CDTF">2011-08-23T09:33:59Z</dcterms:created>
  <dcterms:modified xsi:type="dcterms:W3CDTF">2017-02-07T03:45:06Z</dcterms:modified>
</cp:coreProperties>
</file>